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71" r:id="rId3"/>
    <p:sldId id="272" r:id="rId4"/>
    <p:sldId id="273" r:id="rId5"/>
    <p:sldId id="274" r:id="rId6"/>
    <p:sldId id="277" r:id="rId7"/>
    <p:sldId id="275" r:id="rId8"/>
    <p:sldId id="278" r:id="rId9"/>
    <p:sldId id="276" r:id="rId10"/>
    <p:sldId id="280" r:id="rId11"/>
    <p:sldId id="281" r:id="rId12"/>
    <p:sldId id="282" r:id="rId13"/>
    <p:sldId id="283" r:id="rId14"/>
    <p:sldId id="279" r:id="rId15"/>
    <p:sldId id="28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CA1CD-A285-4CDB-AF43-83D1C980825D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81EDE-27F9-45B8-9B07-DC852BCD57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76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cid:image001.gif@01D075D9.2028EB50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it-IT" dirty="0" smtClean="0"/>
              <a:t>28/04/2015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it-IT" dirty="0" smtClean="0"/>
              <a:t>Attuare l'agenda digitale: le strategie per il Territorio</a:t>
            </a:r>
            <a:endParaRPr lang="it-IT" dirty="0"/>
          </a:p>
        </p:txBody>
      </p:sp>
      <p:sp>
        <p:nvSpPr>
          <p:cNvPr id="10" name="Segnaposto data 3"/>
          <p:cNvSpPr txBox="1">
            <a:spLocks/>
          </p:cNvSpPr>
          <p:nvPr userDrawn="1"/>
        </p:nvSpPr>
        <p:spPr>
          <a:xfrm>
            <a:off x="990600" y="6645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28/04/2015</a:t>
            </a:r>
            <a:endParaRPr lang="it-IT" dirty="0"/>
          </a:p>
        </p:txBody>
      </p:sp>
      <p:sp>
        <p:nvSpPr>
          <p:cNvPr id="11" name="Segnaposto piè di pagina 4"/>
          <p:cNvSpPr txBox="1">
            <a:spLocks/>
          </p:cNvSpPr>
          <p:nvPr userDrawn="1"/>
        </p:nvSpPr>
        <p:spPr>
          <a:xfrm>
            <a:off x="4191000" y="66452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mtClean="0"/>
              <a:t>Attuare l'agenda digitale: le strategie per il Territorio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004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21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5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4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7235" y="1378366"/>
            <a:ext cx="10515600" cy="4351338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461" descr="logo senza testo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25" y="68086"/>
            <a:ext cx="1355463" cy="6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 descr="Regione Lazio"/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074" y="89236"/>
            <a:ext cx="2319505" cy="54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6216" y="21834"/>
            <a:ext cx="1836000" cy="59318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17"/>
            <a:ext cx="441618" cy="16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 userDrawn="1"/>
        </p:nvSpPr>
        <p:spPr>
          <a:xfrm rot="16200000">
            <a:off x="-2113037" y="2397139"/>
            <a:ext cx="45768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3161F9"/>
                </a:solidFill>
                <a:latin typeface="Univers" pitchFamily="34" charset="0"/>
                <a:ea typeface="Arial Unicode MS" pitchFamily="34" charset="-128"/>
                <a:cs typeface="Microsoft Sans Serif" pitchFamily="34" charset="0"/>
              </a:rPr>
              <a:t>Centro Interregionale per i Sistemi informatici,</a:t>
            </a:r>
            <a:r>
              <a:rPr lang="it-IT" sz="1100" b="1" baseline="0" dirty="0" smtClean="0">
                <a:solidFill>
                  <a:srgbClr val="3161F9"/>
                </a:solidFill>
                <a:latin typeface="Univers" pitchFamily="34" charset="0"/>
                <a:ea typeface="Arial Unicode MS" pitchFamily="34" charset="-128"/>
                <a:cs typeface="Microsoft Sans Serif" pitchFamily="34" charset="0"/>
              </a:rPr>
              <a:t> geografici e statistici</a:t>
            </a:r>
            <a:endParaRPr lang="it-IT" sz="1100" b="1" dirty="0">
              <a:solidFill>
                <a:srgbClr val="3161F9"/>
              </a:solidFill>
              <a:latin typeface="Univers" pitchFamily="34" charset="0"/>
              <a:ea typeface="Arial Unicode MS" pitchFamily="34" charset="-128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6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5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80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63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1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3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Attuare e misurare l'agenda digitale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142F-ACF8-42CC-9276-516E360F0A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27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cid:image001.gif@01D075D9.2028EB5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entrointerregionale-gis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ntrointerregionale-gis.it/INSPIRE/MD_state_of_play_2012.pdf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786219"/>
            <a:ext cx="9144000" cy="2306637"/>
          </a:xfrm>
        </p:spPr>
        <p:txBody>
          <a:bodyPr>
            <a:normAutofit/>
          </a:bodyPr>
          <a:lstStyle/>
          <a:p>
            <a:r>
              <a:rPr lang="it-IT" sz="5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Attuare </a:t>
            </a:r>
            <a:r>
              <a:rPr lang="it-IT" sz="5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l'agenda </a:t>
            </a:r>
            <a:r>
              <a:rPr lang="it-IT" sz="5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digitale:</a:t>
            </a:r>
            <a:br>
              <a:rPr lang="it-IT" sz="5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5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strategie per il Territorio</a:t>
            </a:r>
            <a:r>
              <a:rPr lang="it-IT" sz="5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it-IT" sz="5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it-IT" sz="5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Immagine 461" descr="logo senza test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54" y="896961"/>
            <a:ext cx="1355463" cy="6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Regione Lazio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992" y="896961"/>
            <a:ext cx="2161013" cy="62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6961"/>
            <a:ext cx="2296379" cy="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282" y="1522725"/>
            <a:ext cx="2805436" cy="9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60004" y="6356350"/>
            <a:ext cx="2743200" cy="365125"/>
          </a:xfrm>
        </p:spPr>
        <p:txBody>
          <a:bodyPr/>
          <a:lstStyle/>
          <a:p>
            <a:fld id="{1F25142F-ACF8-42CC-9276-516E360F0AB3}" type="slidenum">
              <a:rPr lang="it-IT" smtClean="0"/>
              <a:t>10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921953" y="734673"/>
            <a:ext cx="8548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Nazionale</a:t>
            </a:r>
            <a:endParaRPr lang="it-IT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337094" y="2496403"/>
            <a:ext cx="9846720" cy="3823712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-360363" algn="l" eaLnBrk="0" hangingPunct="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miglior </a:t>
            </a:r>
            <a:r>
              <a:rPr lang="it-IT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coordinamento dell’attività normativa statale</a:t>
            </a:r>
          </a:p>
          <a:p>
            <a:pPr lvl="0" algn="l" eaLnBrk="0" hangingPunct="0">
              <a:spcBef>
                <a:spcPts val="0"/>
              </a:spcBef>
              <a:defRPr/>
            </a:pPr>
            <a:endParaRPr lang="it-IT" sz="28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lvl="0" algn="l" eaLnBrk="0" hangingPunct="0">
              <a:spcBef>
                <a:spcPts val="0"/>
              </a:spcBef>
              <a:defRPr/>
            </a:pP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(eliminazione delle ripetizioni ed incongruenze, ad esempio tra il recepimento di D.Lgs.27/1/2010, n. 32 ed il CAD </a:t>
            </a:r>
            <a:r>
              <a:rPr lang="it-IT" sz="28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D.Lgs.</a:t>
            </a: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 7 /3/2005, n. 82 o anche tra il D.L. n.179 del 18 ottobre 2012 “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Ulteriori misure urgenti per la crescita del Paese</a:t>
            </a: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” cd </a:t>
            </a:r>
            <a:r>
              <a:rPr lang="it-IT" sz="28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Digitalia</a:t>
            </a: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e quanto previsto dal 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D.M.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10/11/2011 </a:t>
            </a: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relativo alle «Regole </a:t>
            </a:r>
            <a:r>
              <a:rPr lang="it-IT" sz="28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tecniche per la definizione delle specifiche di contenuto </a:t>
            </a: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dei database </a:t>
            </a:r>
            <a:r>
              <a:rPr lang="it-IT" sz="2800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geotopografici</a:t>
            </a:r>
            <a:r>
              <a:rPr lang="it-IT" sz="28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»).</a:t>
            </a:r>
            <a:endParaRPr lang="it-IT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783307" y="1809728"/>
            <a:ext cx="8497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Attività Urgenti: </a:t>
            </a:r>
            <a:endParaRPr lang="it-IT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11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921953" y="734673"/>
            <a:ext cx="8548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Nazionale</a:t>
            </a:r>
            <a:endParaRPr lang="it-IT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688416" y="1921871"/>
            <a:ext cx="8497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Attività Urgenti: </a:t>
            </a:r>
            <a:endParaRPr lang="it-IT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11015" y="2613265"/>
            <a:ext cx="11980985" cy="2572378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algn="l" eaLnBrk="0" hangingPunct="0">
              <a:lnSpc>
                <a:spcPct val="150000"/>
              </a:lnSpc>
              <a:defRPr/>
            </a:pPr>
            <a:endParaRPr lang="it-IT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marL="355600" indent="-177800" algn="l" eaLnBrk="0" hangingPunct="0">
              <a:lnSpc>
                <a:spcPct val="114000"/>
              </a:lnSpc>
              <a:buFont typeface="Wingdings" pitchFamily="2" charset="2"/>
              <a:buChar char="Ø"/>
              <a:defRPr/>
            </a:pPr>
            <a:r>
              <a:rPr lang="it-IT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     riattivazione del Comitato per le regole tecniche dei dati della P.A.</a:t>
            </a:r>
            <a:br>
              <a:rPr lang="it-IT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endParaRPr lang="it-IT" sz="28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marL="177800" algn="l" eaLnBrk="0" hangingPunct="0">
              <a:lnSpc>
                <a:spcPct val="114000"/>
              </a:lnSpc>
              <a:defRPr/>
            </a:pPr>
            <a:r>
              <a:rPr lang="it-IT" sz="2800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	</a:t>
            </a:r>
            <a:r>
              <a:rPr lang="it-IT" sz="2800" i="1" spc="-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(art. 59 del «</a:t>
            </a:r>
            <a:r>
              <a:rPr lang="it-IT" sz="2800" i="1" spc="-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Codice dell’Amministrazione Digitale</a:t>
            </a:r>
            <a:r>
              <a:rPr lang="it-IT" sz="2800" i="1" spc="-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» </a:t>
            </a:r>
            <a:r>
              <a:rPr lang="it-IT" sz="2800" i="1" spc="-1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D.Lgs.</a:t>
            </a:r>
            <a:r>
              <a:rPr lang="it-IT" sz="2800" i="1" spc="-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 7 /3/2005</a:t>
            </a:r>
            <a:r>
              <a:rPr lang="it-IT" sz="2800" i="1" spc="-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, n. </a:t>
            </a:r>
            <a:r>
              <a:rPr lang="it-IT" sz="2800" i="1" spc="-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82 e s.m.i.)</a:t>
            </a:r>
            <a:br>
              <a:rPr lang="it-IT" sz="2800" i="1" spc="-1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endParaRPr lang="it-IT" sz="28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6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12</a:t>
            </a:fld>
            <a:endParaRPr lang="it-IT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366574" y="1678505"/>
            <a:ext cx="9676563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l’impegno delle Regioni, del CISIS e del CPSG: </a:t>
            </a:r>
            <a:endParaRPr lang="it-IT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38443" y="2328987"/>
            <a:ext cx="96353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Le Regioni a livello nazionale continueranno a garantire:</a:t>
            </a:r>
          </a:p>
          <a:p>
            <a:pPr algn="ctr" eaLnBrk="0" hangingPunct="0"/>
            <a:endParaRPr lang="it-IT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 lo stimolo agli Enti di Livello Statale per il riavvio di quel percorso che ha portato finalmente l’Italia ad avere una sistematizzazione delle normative in ambito  Geografico e </a:t>
            </a:r>
            <a:r>
              <a:rPr lang="it-IT" sz="2400" dirty="0" err="1" smtClean="0">
                <a:solidFill>
                  <a:schemeClr val="accent5">
                    <a:lumMod val="75000"/>
                  </a:schemeClr>
                </a:solidFill>
              </a:rPr>
              <a:t>Geomatico</a:t>
            </a:r>
            <a:endParaRPr lang="it-IT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endParaRPr lang="it-IT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Il riavvio delle attività  del Comitato per le Regole Tecniche delle Informazioni Territoriali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endParaRPr lang="it-IT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Il confronto con la Comunità Scientifica e Tecnica </a:t>
            </a:r>
            <a:b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0628" y="710781"/>
            <a:ext cx="11930743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GLI IMPEGNI DELLE REGIONI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8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13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30628" y="710781"/>
            <a:ext cx="11930743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L’OBIETTIVO DELLE REGIONI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95591" y="2985451"/>
            <a:ext cx="4248150" cy="1863725"/>
          </a:xfrm>
          <a:prstGeom prst="rect">
            <a:avLst/>
          </a:prstGeom>
          <a:solidFill>
            <a:srgbClr val="00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sz="2000">
              <a:solidFill>
                <a:srgbClr val="FF9900"/>
              </a:solidFill>
              <a:latin typeface="Futura Md BT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45231" y="5293675"/>
            <a:ext cx="8170173" cy="86995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b="1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896331" y="5149532"/>
            <a:ext cx="7696200" cy="1066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2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Verso </a:t>
            </a:r>
            <a:r>
              <a:rPr lang="it-IT" sz="2400" b="1" dirty="0" smtClean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una maggiore efficienza e l’efficacia della PA</a:t>
            </a:r>
            <a:br>
              <a:rPr lang="it-IT" sz="2400" b="1" dirty="0" smtClean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attraverso il supporto agli adempimenti amministrativi</a:t>
            </a:r>
            <a:endParaRPr lang="it-IT" sz="2400" b="1" dirty="0">
              <a:solidFill>
                <a:schemeClr val="bg1"/>
              </a:solidFill>
              <a:latin typeface="Futura Md BT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867029" y="3039426"/>
            <a:ext cx="4032250" cy="1733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22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it-IT" sz="3200" b="1" dirty="0">
                <a:solidFill>
                  <a:srgbClr val="FF9900"/>
                </a:solidFill>
                <a:latin typeface="Futura Md BT" charset="0"/>
                <a:ea typeface="ＭＳ Ｐゴシック" charset="0"/>
                <a:cs typeface="Times New Roman" charset="0"/>
              </a:rPr>
              <a:t>sistemi</a:t>
            </a:r>
          </a:p>
          <a:p>
            <a:pPr algn="ctr">
              <a:lnSpc>
                <a:spcPct val="80000"/>
              </a:lnSpc>
              <a:defRPr/>
            </a:pPr>
            <a:r>
              <a:rPr lang="it-IT" sz="3200" b="1" dirty="0">
                <a:solidFill>
                  <a:srgbClr val="FF9900"/>
                </a:solidFill>
                <a:latin typeface="Futura Md BT" charset="0"/>
                <a:ea typeface="ＭＳ Ｐゴシック" charset="0"/>
                <a:cs typeface="Times New Roman" charset="0"/>
              </a:rPr>
              <a:t>informativi</a:t>
            </a:r>
          </a:p>
          <a:p>
            <a:pPr algn="ctr">
              <a:lnSpc>
                <a:spcPct val="80000"/>
              </a:lnSpc>
              <a:defRPr/>
            </a:pPr>
            <a:r>
              <a:rPr lang="it-IT" sz="3200" b="1" dirty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= reti di</a:t>
            </a:r>
          </a:p>
          <a:p>
            <a:pPr algn="ctr">
              <a:lnSpc>
                <a:spcPct val="80000"/>
              </a:lnSpc>
              <a:defRPr/>
            </a:pPr>
            <a:r>
              <a:rPr lang="it-IT" sz="3200" b="1" dirty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cooperazione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5400000" flipH="1" flipV="1">
            <a:off x="7772279" y="3553776"/>
            <a:ext cx="1066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>
                  <a:alpha val="39998"/>
                </a:srgbClr>
              </a:gs>
              <a:gs pos="100000">
                <a:srgbClr val="DE4B02"/>
              </a:gs>
            </a:gsLst>
            <a:lin ang="5400000" scaled="1"/>
          </a:gradFill>
          <a:ln>
            <a:noFill/>
          </a:ln>
          <a:effectLst>
            <a:outerShdw blurRad="63500" dist="37026" dir="7998880" algn="ctr" rotWithShape="0">
              <a:srgbClr val="0062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16200000" flipV="1">
            <a:off x="3043116" y="3553776"/>
            <a:ext cx="1066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>
                  <a:alpha val="39998"/>
                </a:srgbClr>
              </a:gs>
              <a:gs pos="100000">
                <a:srgbClr val="DE4B02"/>
              </a:gs>
            </a:gsLst>
            <a:lin ang="5400000" scaled="1"/>
          </a:gradFill>
          <a:ln>
            <a:noFill/>
          </a:ln>
          <a:effectLst>
            <a:outerShdw blurRad="63500" dist="38099" dir="2700000" algn="ctr" rotWithShape="0">
              <a:srgbClr val="0062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flipV="1">
            <a:off x="5298954" y="4904738"/>
            <a:ext cx="1066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>
                  <a:alpha val="39998"/>
                </a:srgbClr>
              </a:gs>
              <a:gs pos="100000">
                <a:srgbClr val="DE4B02"/>
              </a:gs>
            </a:gsLst>
            <a:lin ang="5400000" scaled="1"/>
          </a:gradFill>
          <a:ln>
            <a:noFill/>
          </a:ln>
          <a:effectLst>
            <a:outerShdw blurRad="63500" dist="38099" dir="2700000" algn="ctr" rotWithShape="0">
              <a:srgbClr val="0062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0800000" flipH="1" flipV="1">
            <a:off x="5298954" y="2667951"/>
            <a:ext cx="1066800" cy="2286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>
                  <a:alpha val="39998"/>
                </a:srgbClr>
              </a:gs>
              <a:gs pos="100000">
                <a:srgbClr val="DE4B02"/>
              </a:gs>
            </a:gsLst>
            <a:lin ang="5400000" scaled="1"/>
          </a:gradFill>
          <a:ln>
            <a:noFill/>
          </a:ln>
          <a:effectLst>
            <a:outerShdw blurRad="63500" dist="38099" dir="2700000" algn="ctr" rotWithShape="0">
              <a:srgbClr val="0062A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391404" y="3241038"/>
            <a:ext cx="15240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rgbClr val="404040"/>
                </a:solidFill>
                <a:latin typeface="Futura Md BT" pitchFamily="34" charset="0"/>
              </a:rPr>
              <a:t>Architettura</a:t>
            </a:r>
          </a:p>
          <a:p>
            <a:pPr eaLnBrk="1" hangingPunct="1"/>
            <a:r>
              <a:rPr lang="it-IT" altLang="it-IT">
                <a:solidFill>
                  <a:srgbClr val="404040"/>
                </a:solidFill>
                <a:latin typeface="Futura Md BT" pitchFamily="34" charset="0"/>
              </a:rPr>
              <a:t>aperta in </a:t>
            </a:r>
          </a:p>
          <a:p>
            <a:pPr eaLnBrk="1" hangingPunct="1"/>
            <a:r>
              <a:rPr lang="it-IT" altLang="it-IT">
                <a:solidFill>
                  <a:srgbClr val="404040"/>
                </a:solidFill>
                <a:latin typeface="Futura Md BT" pitchFamily="34" charset="0"/>
              </a:rPr>
              <a:t>ambiente </a:t>
            </a:r>
          </a:p>
          <a:p>
            <a:pPr eaLnBrk="1" hangingPunct="1"/>
            <a:r>
              <a:rPr lang="it-IT" altLang="it-IT">
                <a:solidFill>
                  <a:srgbClr val="404040"/>
                </a:solidFill>
                <a:latin typeface="Futura Md BT" pitchFamily="34" charset="0"/>
              </a:rPr>
              <a:t>Open Source</a:t>
            </a:r>
            <a:endParaRPr lang="it-IT" altLang="it-IT" sz="700">
              <a:solidFill>
                <a:srgbClr val="404040"/>
              </a:solidFill>
              <a:latin typeface="Futura Md BT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490541" y="3314063"/>
            <a:ext cx="19812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itchFamily="34" charset="0"/>
                <a:ea typeface="+mn-ea"/>
                <a:cs typeface="Arial" charset="0"/>
              </a:rPr>
              <a:t>Reti partecipate </a:t>
            </a:r>
          </a:p>
          <a:p>
            <a:pPr algn="r"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itchFamily="34" charset="0"/>
                <a:ea typeface="+mn-ea"/>
                <a:cs typeface="Arial" charset="0"/>
              </a:rPr>
              <a:t>da tutti i livelli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174754" y="1744026"/>
            <a:ext cx="7321550" cy="86995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it-IT" altLang="it-IT" b="1">
              <a:solidFill>
                <a:schemeClr val="bg1"/>
              </a:solidFill>
              <a:latin typeface="Futura Lt BT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984254" y="1744026"/>
            <a:ext cx="7696200" cy="838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00002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Nuovi servizi per i cittadini, i professionisti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Futura Md BT" charset="0"/>
                <a:ea typeface="ＭＳ Ｐゴシック" charset="0"/>
                <a:cs typeface="Times New Roman" charset="0"/>
              </a:rPr>
              <a:t>e per le imprese</a:t>
            </a:r>
          </a:p>
        </p:txBody>
      </p:sp>
    </p:spTree>
    <p:extLst>
      <p:ext uri="{BB962C8B-B14F-4D97-AF65-F5344CB8AC3E}">
        <p14:creationId xmlns:p14="http://schemas.microsoft.com/office/powerpoint/2010/main" val="26013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14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986940" y="1346479"/>
            <a:ext cx="10096393" cy="52432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defRPr/>
            </a:pPr>
            <a:r>
              <a:rPr lang="it-IT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 compiti che le Regioni  e Province Autonome </a:t>
            </a:r>
            <a:r>
              <a:rPr lang="it-IT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 </a:t>
            </a:r>
            <a:r>
              <a:rPr lang="it-IT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prenotano a svolgere per </a:t>
            </a:r>
            <a:r>
              <a:rPr lang="it-IT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l’attuazione delle Agende Digitali in ambito sistemi geografici e territoriali sono</a:t>
            </a:r>
            <a:r>
              <a:rPr lang="it-IT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:</a:t>
            </a:r>
          </a:p>
          <a:p>
            <a:pPr algn="l" eaLnBrk="0" hangingPunct="0">
              <a:defRPr/>
            </a:pPr>
            <a:r>
              <a:rPr lang="it-IT" sz="1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endParaRPr lang="it-IT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marL="285750" indent="-285750" algn="l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attuare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una </a:t>
            </a:r>
            <a:r>
              <a:rPr lang="it-IT" sz="2400" i="1" dirty="0" err="1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governance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di un sistema di relazioni complesso (livello locale, nazionale ed UE);</a:t>
            </a:r>
          </a:p>
          <a:p>
            <a:pPr marL="285750" indent="-285750" algn="l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partecipare,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a vari livelli, alla definizione di specifiche tecniche e standard, coordinandone l’adozione a livello locale;</a:t>
            </a:r>
          </a:p>
          <a:p>
            <a:pPr marL="285750" indent="-285750" algn="l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promuovere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lo sviluppo di progetti nel settore </a:t>
            </a: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dell’Informazione Geografica,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nell’ambito di programmi nazionali e internazionali;</a:t>
            </a:r>
          </a:p>
          <a:p>
            <a:pPr marL="285750" indent="-285750" algn="l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supportare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le PA locali nello sviluppo di </a:t>
            </a: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servizi ai cittadini;</a:t>
            </a:r>
            <a:endParaRPr lang="it-IT" sz="240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  <a:p>
            <a:pPr marL="285750" indent="-285750" algn="l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sviluppare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sistemi informativi territoriali regionali </a:t>
            </a: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nell’ottica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di Infrastruttura per l’Informazione Territoriale;</a:t>
            </a:r>
          </a:p>
          <a:p>
            <a:pPr marL="285750" indent="-285750" algn="l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promuovere </a:t>
            </a:r>
            <a:r>
              <a:rPr lang="it-IT" sz="2400" i="1" dirty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attività di ricerca e formazione nel settore </a:t>
            </a: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</a:br>
            <a:r>
              <a:rPr lang="it-IT" sz="2400" i="1" dirty="0" smtClean="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dell’Informazione Geografica.</a:t>
            </a:r>
            <a:endParaRPr lang="it-IT" sz="2400" i="1" dirty="0">
              <a:solidFill>
                <a:srgbClr val="0000CC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1257" y="588728"/>
            <a:ext cx="11930743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I COMPITI DELLE REGIONI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15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2218" y="580513"/>
            <a:ext cx="11930743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</a:t>
            </a:r>
            <a:r>
              <a:rPr lang="it-IT" sz="2400" b="1" kern="80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I SERVIZI DELLE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REGIONI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67909" y="170577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settimana prossima sul sito </a:t>
            </a: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://www.centrointerregionale-gis.it</a:t>
            </a: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Saranno pubblicati 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link su tutti </a:t>
            </a: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servizi: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it-IT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regionali </a:t>
            </a:r>
            <a:endParaRPr lang="it-IT" sz="20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</a:t>
            </a:r>
            <a:endParaRPr lang="it-IT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wfs</a:t>
            </a: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20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19" y="1568551"/>
            <a:ext cx="2095238" cy="21142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8" y="3839878"/>
            <a:ext cx="4129853" cy="197903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151581" y="4201591"/>
            <a:ext cx="69180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Già disponibile il Report 2012:</a:t>
            </a:r>
          </a:p>
          <a:p>
            <a:pPr>
              <a:spcAft>
                <a:spcPts val="0"/>
              </a:spcAft>
            </a:pPr>
            <a:r>
              <a:rPr lang="it-IT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Informazione Geografica nelle Regioni e Province Autonome</a:t>
            </a:r>
            <a:endParaRPr lang="it-IT" sz="2000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link:</a:t>
            </a:r>
          </a:p>
          <a:p>
            <a:pPr>
              <a:spcAft>
                <a:spcPts val="0"/>
              </a:spcAft>
            </a:pPr>
            <a:r>
              <a:rPr lang="it-IT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it-IT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www.centrointerregionale-gis.it/INSPIRE/MD_state_of_play_2012.pdf</a:t>
            </a:r>
            <a:r>
              <a:rPr lang="it-IT" sz="16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1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2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593268" y="659243"/>
            <a:ext cx="8388932" cy="584775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32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 strategie Regionali per il Territorio</a:t>
            </a:r>
            <a:endParaRPr lang="it-IT" sz="32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714918" y="1617785"/>
            <a:ext cx="9016722" cy="473856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ts val="3500"/>
              </a:lnSpc>
              <a:defRPr/>
            </a:pP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Le strategie delle Regioni,  in ambito Geografico, </a:t>
            </a:r>
          </a:p>
          <a:p>
            <a:pPr eaLnBrk="0" hangingPunct="0">
              <a:lnSpc>
                <a:spcPts val="3500"/>
              </a:lnSpc>
              <a:defRPr/>
            </a:pP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si inquadrano nella più ampia strategia  di riordino della Pubblica Amministrazione finalizzata a:</a:t>
            </a:r>
          </a:p>
          <a:p>
            <a:pPr marL="536575" indent="-444500" algn="l" eaLnBrk="0" hangingPunct="0">
              <a:lnSpc>
                <a:spcPct val="150000"/>
              </a:lnSpc>
              <a:spcBef>
                <a:spcPts val="2400"/>
              </a:spcBef>
              <a:buFont typeface="Wingdings" pitchFamily="2" charset="2"/>
              <a:buChar char="Ø"/>
              <a:defRPr/>
            </a:pP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radicamento dell’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Informazione</a:t>
            </a: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Geografica</a:t>
            </a: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all’interno delle </a:t>
            </a:r>
          </a:p>
          <a:p>
            <a:pPr marL="1798638" indent="-1706563" defTabSz="739775" eaLnBrk="0" hangingPunct="0">
              <a:defRPr/>
            </a:pPr>
            <a:r>
              <a:rPr lang="it-IT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Agende Digitali regionali</a:t>
            </a:r>
            <a:endParaRPr lang="it-IT" sz="24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marL="536575" indent="-444500" algn="l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supporto operativo agli enti locali nelle attività per i servizi</a:t>
            </a:r>
          </a:p>
          <a:p>
            <a:pPr marL="92075" eaLnBrk="0" hangingPunct="0">
              <a:defRPr/>
            </a:pPr>
            <a:r>
              <a:rPr lang="it-IT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geografici</a:t>
            </a:r>
            <a:r>
              <a:rPr lang="it-IT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</a:t>
            </a: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delle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smart community</a:t>
            </a:r>
            <a:endParaRPr lang="it-IT" sz="2400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  <a:p>
            <a:pPr marL="536575" indent="-444500" algn="l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sviluppo delle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Infrastrutture Dati Territoriali</a:t>
            </a:r>
            <a:r>
              <a:rPr lang="it-IT" sz="2400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5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3</a:t>
            </a:fld>
            <a:endParaRPr lang="it-IT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04376" y="1497204"/>
            <a:ext cx="8992389" cy="528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>
                <a:srgbClr val="003366"/>
              </a:buClr>
              <a:buFontTx/>
              <a:buChar char="-"/>
            </a:pP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la </a:t>
            </a:r>
            <a:r>
              <a:rPr lang="it-IT" b="1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Direttiva 2007/2/CE della Commissione Europea </a:t>
            </a:r>
            <a:r>
              <a:rPr lang="it-IT" b="1" i="1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INSPIRE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>(</a:t>
            </a:r>
            <a:r>
              <a:rPr lang="it-IT" dirty="0" err="1">
                <a:solidFill>
                  <a:srgbClr val="003366"/>
                </a:solidFill>
                <a:latin typeface="verdana" pitchFamily="34" charset="0"/>
                <a:cs typeface="Arial" charset="0"/>
              </a:rPr>
              <a:t>INfrastructure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Arial" charset="0"/>
              </a:rPr>
              <a:t> for </a:t>
            </a:r>
            <a:r>
              <a:rPr lang="it-IT" dirty="0" err="1">
                <a:solidFill>
                  <a:srgbClr val="003366"/>
                </a:solidFill>
                <a:latin typeface="verdana" pitchFamily="34" charset="0"/>
                <a:cs typeface="Arial" charset="0"/>
              </a:rPr>
              <a:t>SPatial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Arial" charset="0"/>
              </a:rPr>
              <a:t> </a:t>
            </a:r>
            <a:r>
              <a:rPr lang="it-IT" dirty="0" err="1">
                <a:solidFill>
                  <a:srgbClr val="003366"/>
                </a:solidFill>
                <a:latin typeface="verdana" pitchFamily="34" charset="0"/>
                <a:cs typeface="Arial" charset="0"/>
              </a:rPr>
              <a:t>InfoRmation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Arial" charset="0"/>
              </a:rPr>
              <a:t> in Europe), finalizzata a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garantire </a:t>
            </a:r>
            <a:b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</a:b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che i dati territoriali siano archiviati, </a:t>
            </a:r>
            <a:b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</a:b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resi disponibili e conservati al livello più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</a:br>
            <a: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idoneo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senza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duplicazioni (le 24 categorie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</a:br>
            <a: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tematiche oggetto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dei </a:t>
            </a:r>
            <a:r>
              <a:rPr lang="it-IT" dirty="0" err="1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tematic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working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it-IT" dirty="0" err="1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groups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>).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it-IT" dirty="0">
                <a:solidFill>
                  <a:srgbClr val="003366"/>
                </a:solidFill>
                <a:latin typeface="verdana" pitchFamily="34" charset="0"/>
                <a:cs typeface="Times New Roman" pitchFamily="18" charset="0"/>
              </a:rPr>
            </a:br>
            <a:endParaRPr lang="it-IT" dirty="0" smtClean="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>
              <a:buClr>
                <a:srgbClr val="003366"/>
              </a:buClr>
              <a:buFontTx/>
              <a:buChar char="-"/>
            </a:pPr>
            <a:endParaRPr lang="it-IT" sz="1400" dirty="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>
              <a:buClr>
                <a:srgbClr val="003366"/>
              </a:buClr>
              <a:buFontTx/>
              <a:buChar char="-"/>
            </a:pPr>
            <a:endParaRPr lang="it-IT" sz="1400" dirty="0">
              <a:solidFill>
                <a:srgbClr val="003366"/>
              </a:solidFill>
              <a:latin typeface="verdana" pitchFamily="34" charset="0"/>
              <a:cs typeface="Times New Roman" pitchFamily="18" charset="0"/>
            </a:endParaRPr>
          </a:p>
          <a:p>
            <a:pPr marL="342900" indent="-342900">
              <a:buClr>
                <a:srgbClr val="003366"/>
              </a:buClr>
              <a:buFontTx/>
              <a:buChar char="-"/>
            </a:pPr>
            <a:endParaRPr lang="it-IT" dirty="0" smtClean="0">
              <a:solidFill>
                <a:srgbClr val="003366"/>
              </a:solidFill>
              <a:latin typeface="verdana" pitchFamily="34" charset="0"/>
            </a:endParaRPr>
          </a:p>
          <a:p>
            <a:pPr marL="342900" indent="-342900">
              <a:buClr>
                <a:srgbClr val="003366"/>
              </a:buClr>
              <a:buFontTx/>
              <a:buChar char="-"/>
            </a:pPr>
            <a:endParaRPr lang="it-IT" dirty="0">
              <a:solidFill>
                <a:srgbClr val="003366"/>
              </a:solidFill>
              <a:latin typeface="verdana" pitchFamily="34" charset="0"/>
            </a:endParaRPr>
          </a:p>
          <a:p>
            <a:pPr marL="342900" indent="-342900">
              <a:buClr>
                <a:srgbClr val="003366"/>
              </a:buClr>
              <a:buFontTx/>
              <a:buChar char="-"/>
            </a:pP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>il </a:t>
            </a:r>
            <a:r>
              <a:rPr lang="it-IT" b="1" i="1" dirty="0">
                <a:solidFill>
                  <a:srgbClr val="003366"/>
                </a:solidFill>
                <a:latin typeface="verdana" pitchFamily="34" charset="0"/>
              </a:rPr>
              <a:t>Codice dell’Amministrazione digitale </a:t>
            </a:r>
            <a:br>
              <a:rPr lang="it-IT" b="1" i="1" dirty="0">
                <a:solidFill>
                  <a:srgbClr val="003366"/>
                </a:solidFill>
                <a:latin typeface="verdana" pitchFamily="34" charset="0"/>
              </a:rPr>
            </a:b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>(</a:t>
            </a:r>
            <a:r>
              <a:rPr lang="it-IT" dirty="0" smtClean="0">
                <a:solidFill>
                  <a:srgbClr val="003366"/>
                </a:solidFill>
                <a:latin typeface="Optima" pitchFamily="34" charset="0"/>
              </a:rPr>
              <a:t>D. Lgs. </a:t>
            </a:r>
            <a:r>
              <a:rPr lang="it-IT" dirty="0">
                <a:solidFill>
                  <a:srgbClr val="003366"/>
                </a:solidFill>
                <a:latin typeface="Optima" pitchFamily="34" charset="0"/>
              </a:rPr>
              <a:t>7 marzo 2005, n. </a:t>
            </a:r>
            <a:r>
              <a:rPr lang="it-IT" dirty="0" smtClean="0">
                <a:solidFill>
                  <a:srgbClr val="003366"/>
                </a:solidFill>
                <a:latin typeface="Optima" pitchFamily="34" charset="0"/>
              </a:rPr>
              <a:t>82 </a:t>
            </a:r>
            <a:r>
              <a:rPr lang="it-IT" dirty="0" err="1" smtClean="0">
                <a:solidFill>
                  <a:srgbClr val="003366"/>
                </a:solidFill>
                <a:latin typeface="Optima" pitchFamily="34" charset="0"/>
              </a:rPr>
              <a:t>ss.mm.ii</a:t>
            </a:r>
            <a:r>
              <a:rPr lang="it-IT" dirty="0" smtClean="0">
                <a:solidFill>
                  <a:srgbClr val="003366"/>
                </a:solidFill>
                <a:latin typeface="Optima" pitchFamily="34" charset="0"/>
              </a:rPr>
              <a:t>.,</a:t>
            </a:r>
            <a:r>
              <a:rPr lang="it-IT" dirty="0" smtClean="0">
                <a:solidFill>
                  <a:srgbClr val="0066FF"/>
                </a:solidFill>
                <a:latin typeface="Optima" pitchFamily="34" charset="0"/>
              </a:rPr>
              <a:t>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</a:rPr>
              <a:t>artt. 58-59-60)</a:t>
            </a:r>
            <a:r>
              <a:rPr lang="it-IT" i="1" dirty="0">
                <a:solidFill>
                  <a:srgbClr val="003366"/>
                </a:solidFill>
                <a:latin typeface="verdana" pitchFamily="34" charset="0"/>
              </a:rPr>
              <a:t> </a:t>
            </a:r>
            <a:br>
              <a:rPr lang="it-IT" i="1" dirty="0">
                <a:solidFill>
                  <a:srgbClr val="003366"/>
                </a:solidFill>
                <a:latin typeface="verdana" pitchFamily="34" charset="0"/>
              </a:rPr>
            </a:br>
            <a:r>
              <a:rPr lang="it-IT" u="sng" dirty="0">
                <a:solidFill>
                  <a:srgbClr val="003366"/>
                </a:solidFill>
                <a:latin typeface="verdana" pitchFamily="34" charset="0"/>
              </a:rPr>
              <a:t>quadro giuridico di riferimento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</a:rPr>
              <a:t> per la disponibilità,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it-IT" dirty="0" smtClean="0">
                <a:solidFill>
                  <a:srgbClr val="003366"/>
                </a:solidFill>
                <a:latin typeface="verdana" pitchFamily="34" charset="0"/>
              </a:rPr>
            </a:b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>la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</a:rPr>
              <a:t>gestione, l'accesso, la trasmissione, la conservazione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>e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</a:rPr>
              <a:t>la fruibilità dell'informazione in modalità digitale,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>nonché istituisce </a:t>
            </a:r>
            <a:r>
              <a:rPr lang="it-IT" dirty="0">
                <a:solidFill>
                  <a:srgbClr val="003366"/>
                </a:solidFill>
                <a:latin typeface="verdana" pitchFamily="34" charset="0"/>
              </a:rPr>
              <a:t>il </a:t>
            </a:r>
            <a:r>
              <a:rPr lang="it-IT" dirty="0" smtClean="0">
                <a:solidFill>
                  <a:srgbClr val="003366"/>
                </a:solidFill>
                <a:latin typeface="verdana" pitchFamily="34" charset="0"/>
              </a:rPr>
              <a:t/>
            </a:r>
            <a:br>
              <a:rPr lang="it-IT" dirty="0" smtClean="0">
                <a:solidFill>
                  <a:srgbClr val="003366"/>
                </a:solidFill>
                <a:latin typeface="verdana" pitchFamily="34" charset="0"/>
              </a:rPr>
            </a:br>
            <a:r>
              <a:rPr lang="it-IT" sz="1900" b="1" i="1" dirty="0" smtClean="0">
                <a:solidFill>
                  <a:srgbClr val="990000"/>
                </a:solidFill>
                <a:latin typeface="verdana" pitchFamily="34" charset="0"/>
              </a:rPr>
              <a:t>Comitato per le regole tecniche sui dati territoriali delle pubbliche amministrazioni</a:t>
            </a:r>
            <a:endParaRPr lang="it-IT" dirty="0" smtClean="0">
              <a:solidFill>
                <a:srgbClr val="003366"/>
              </a:solidFill>
              <a:latin typeface="verdana" pitchFamily="34" charset="0"/>
            </a:endParaRPr>
          </a:p>
          <a:p>
            <a:pPr marL="342900" indent="-342900">
              <a:buClr>
                <a:srgbClr val="003366"/>
              </a:buClr>
            </a:pPr>
            <a:endParaRPr lang="it-IT" dirty="0">
              <a:solidFill>
                <a:srgbClr val="003366"/>
              </a:solidFill>
              <a:latin typeface="verdana" pitchFamily="34" charset="0"/>
            </a:endParaRPr>
          </a:p>
          <a:p>
            <a:pPr marL="342900" indent="-342900">
              <a:buClr>
                <a:srgbClr val="003366"/>
              </a:buClr>
            </a:pPr>
            <a:endParaRPr lang="it-IT" dirty="0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9" name="Picture 5" descr="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5" y="1826592"/>
            <a:ext cx="2196061" cy="163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71128"/>
              </p:ext>
            </p:extLst>
          </p:nvPr>
        </p:nvGraphicFramePr>
        <p:xfrm>
          <a:off x="608315" y="3949245"/>
          <a:ext cx="2030352" cy="238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magine bitmap" r:id="rId4" imgW="3505689" imgH="4123810" progId="Paint.Picture">
                  <p:embed/>
                </p:oleObj>
              </mc:Choice>
              <mc:Fallback>
                <p:oleObj name="Immagine bitmap" r:id="rId4" imgW="3505689" imgH="4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15" y="3949245"/>
                        <a:ext cx="2030352" cy="238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569" y="3284428"/>
            <a:ext cx="1316433" cy="107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84" y="3370600"/>
            <a:ext cx="5710676" cy="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193215" y="591102"/>
            <a:ext cx="10050891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LE FONDAMENTA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3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89020" y="701634"/>
            <a:ext cx="11213959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IL QUADRO OPERATIVO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5" descr="EU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7" y="1532631"/>
            <a:ext cx="2776046" cy="206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52" y="1637341"/>
            <a:ext cx="6979234" cy="1199399"/>
          </a:xfrm>
          <a:prstGeom prst="rect">
            <a:avLst/>
          </a:prstGeom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08332"/>
              </p:ext>
            </p:extLst>
          </p:nvPr>
        </p:nvGraphicFramePr>
        <p:xfrm>
          <a:off x="4708337" y="2910223"/>
          <a:ext cx="3006344" cy="3537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Immagine bitmap" r:id="rId5" imgW="3505689" imgH="4123810" progId="Paint.Picture">
                  <p:embed/>
                </p:oleObj>
              </mc:Choice>
              <mc:Fallback>
                <p:oleObj name="Immagine bitmap" r:id="rId5" imgW="3505689" imgH="4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337" y="2910223"/>
                        <a:ext cx="3006344" cy="3537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8015" y="3187297"/>
            <a:ext cx="4710619" cy="315134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437" y="3702027"/>
            <a:ext cx="4102900" cy="27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5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94" y="1203728"/>
            <a:ext cx="7945667" cy="515262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12" y="3839542"/>
            <a:ext cx="3875480" cy="25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8" y="3839542"/>
            <a:ext cx="3898583" cy="25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8" y="1138523"/>
            <a:ext cx="3898583" cy="255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112" y="1138523"/>
            <a:ext cx="3888922" cy="260217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919184" y="676858"/>
            <a:ext cx="9946388" cy="461665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contributo delle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Regioni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alla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Agenda Digitale</a:t>
            </a:r>
          </a:p>
        </p:txBody>
      </p:sp>
    </p:spTree>
    <p:extLst>
      <p:ext uri="{BB962C8B-B14F-4D97-AF65-F5344CB8AC3E}">
        <p14:creationId xmlns:p14="http://schemas.microsoft.com/office/powerpoint/2010/main" val="40179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6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58002" y="611198"/>
            <a:ext cx="11930743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IL MODELLO DI COOPERAZIONE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53143" y="1392904"/>
            <a:ext cx="11334542" cy="49634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spcAft>
                <a:spcPts val="1200"/>
              </a:spcAft>
            </a:pPr>
            <a:r>
              <a:rPr lang="it-IT" sz="2000" i="1" dirty="0" smtClean="0">
                <a:solidFill>
                  <a:srgbClr val="003366"/>
                </a:solidFill>
              </a:rPr>
              <a:t>I contenuti del Modello di Cooperazione è fondamentalmente quello previsto dalla Direttiva INSPIRE: la </a:t>
            </a:r>
          </a:p>
          <a:p>
            <a:pPr algn="ctr" eaLnBrk="0" hangingPunct="0">
              <a:spcAft>
                <a:spcPts val="1200"/>
              </a:spcAft>
            </a:pP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Data Infrastructure SDI</a:t>
            </a:r>
            <a:endParaRPr lang="it-IT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Aft>
                <a:spcPts val="1200"/>
              </a:spcAft>
            </a:pPr>
            <a:r>
              <a:rPr lang="it-IT" sz="2000" i="1" dirty="0" smtClean="0">
                <a:solidFill>
                  <a:srgbClr val="003366"/>
                </a:solidFill>
              </a:rPr>
              <a:t>I pilastri fondanti per la realizzazione di un 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federato di SDI </a:t>
            </a:r>
            <a:r>
              <a:rPr lang="it-IT" sz="2000" i="1" dirty="0" smtClean="0">
                <a:solidFill>
                  <a:srgbClr val="003366"/>
                </a:solidFill>
              </a:rPr>
              <a:t>sono: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003366"/>
                </a:solidFill>
              </a:rPr>
              <a:t>predisporre gli strumenti di supporto  per la  </a:t>
            </a:r>
            <a:r>
              <a:rPr lang="it-IT" sz="2000" i="1" dirty="0">
                <a:solidFill>
                  <a:srgbClr val="003366"/>
                </a:solidFill>
              </a:rPr>
              <a:t>realizzazione </a:t>
            </a:r>
            <a:r>
              <a:rPr lang="it-IT" sz="2000" i="1" dirty="0" smtClean="0">
                <a:solidFill>
                  <a:srgbClr val="003366"/>
                </a:solidFill>
              </a:rPr>
              <a:t/>
            </a:r>
            <a:br>
              <a:rPr lang="it-IT" sz="2000" i="1" dirty="0" smtClean="0">
                <a:solidFill>
                  <a:srgbClr val="003366"/>
                </a:solidFill>
              </a:rPr>
            </a:br>
            <a:r>
              <a:rPr lang="it-IT" sz="2000" i="1" dirty="0" smtClean="0">
                <a:solidFill>
                  <a:srgbClr val="003366"/>
                </a:solidFill>
              </a:rPr>
              <a:t>dei </a:t>
            </a:r>
            <a:r>
              <a:rPr lang="it-IT" sz="2400" b="1" i="1" dirty="0">
                <a:solidFill>
                  <a:srgbClr val="FF0000"/>
                </a:solidFill>
              </a:rPr>
              <a:t>Database Geotopografici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003366"/>
                </a:solidFill>
              </a:rPr>
              <a:t>definire la struttura organizzativa della </a:t>
            </a:r>
            <a:r>
              <a:rPr lang="it-IT" sz="2000" b="1" i="1" dirty="0" smtClean="0">
                <a:solidFill>
                  <a:srgbClr val="FF0000"/>
                </a:solidFill>
              </a:rPr>
              <a:t>Infrastruttura dei Dati Geografici </a:t>
            </a:r>
            <a:r>
              <a:rPr lang="it-IT" sz="2000" i="1" dirty="0" smtClean="0">
                <a:solidFill>
                  <a:srgbClr val="003366"/>
                </a:solidFill>
              </a:rPr>
              <a:t>interregionale  di tipo federato che realizzi la </a:t>
            </a:r>
            <a:r>
              <a:rPr lang="it-IT" sz="2400" b="1" i="1" dirty="0" smtClean="0">
                <a:solidFill>
                  <a:srgbClr val="FF0000"/>
                </a:solidFill>
              </a:rPr>
              <a:t>interoperabilità dei dati dai singoli server regionali</a:t>
            </a:r>
            <a:endParaRPr lang="it-IT" sz="2000" b="1" i="1" dirty="0" smtClean="0">
              <a:solidFill>
                <a:srgbClr val="FF0000"/>
              </a:solidFill>
            </a:endParaRPr>
          </a:p>
          <a:p>
            <a:pPr marL="342900" lvl="1" indent="-342900" eaLnBrk="0" hangingPunct="0">
              <a:buFont typeface="Wingdings" pitchFamily="2" charset="2"/>
              <a:buChar char="ü"/>
            </a:pPr>
            <a:r>
              <a:rPr lang="it-IT" sz="2000" i="1" dirty="0" smtClean="0">
                <a:solidFill>
                  <a:srgbClr val="003366"/>
                </a:solidFill>
                <a:cs typeface="Times New Roman" pitchFamily="18" charset="0"/>
              </a:rPr>
              <a:t>focalizzare l’attenzione </a:t>
            </a:r>
          </a:p>
          <a:p>
            <a:pPr marL="800100" lvl="2" indent="-342900" algn="just" eaLnBrk="0" hangingPunct="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3366"/>
                </a:solidFill>
                <a:cs typeface="Times New Roman" pitchFamily="18" charset="0"/>
              </a:rPr>
              <a:t>sulla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qualità</a:t>
            </a:r>
            <a:r>
              <a:rPr lang="it-IT" sz="2000" i="1" dirty="0" smtClean="0">
                <a:solidFill>
                  <a:srgbClr val="003366"/>
                </a:solidFill>
                <a:cs typeface="Times New Roman" pitchFamily="18" charset="0"/>
              </a:rPr>
              <a:t>  </a:t>
            </a:r>
            <a:r>
              <a:rPr lang="it-IT" sz="2000" i="1" dirty="0">
                <a:solidFill>
                  <a:srgbClr val="003366"/>
                </a:solidFill>
                <a:cs typeface="Times New Roman" pitchFamily="18" charset="0"/>
              </a:rPr>
              <a:t>del dato geografico </a:t>
            </a:r>
            <a:endParaRPr lang="it-IT" sz="2000" i="1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marL="800100" lvl="2" indent="-342900" algn="just" eaLnBrk="0" hangingPunct="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3366"/>
                </a:solidFill>
                <a:cs typeface="Times New Roman" pitchFamily="18" charset="0"/>
              </a:rPr>
              <a:t>sui </a:t>
            </a:r>
            <a:r>
              <a:rPr lang="it-IT" sz="2000" i="1" dirty="0">
                <a:solidFill>
                  <a:srgbClr val="003366"/>
                </a:solidFill>
                <a:cs typeface="Times New Roman" pitchFamily="18" charset="0"/>
              </a:rPr>
              <a:t>processi di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validazione </a:t>
            </a:r>
            <a:r>
              <a:rPr lang="it-IT" sz="20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del</a:t>
            </a:r>
            <a:r>
              <a:rPr lang="it-IT" sz="2000" b="1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it-IT" sz="2000" i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dato geografico</a:t>
            </a:r>
          </a:p>
          <a:p>
            <a:pPr marL="800100" lvl="2" indent="-342900" algn="just" eaLnBrk="0" hangingPunct="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3366"/>
                </a:solidFill>
              </a:rPr>
              <a:t>sulla necessità di evitare la </a:t>
            </a:r>
            <a:r>
              <a:rPr lang="it-IT" sz="2400" b="1" i="1" dirty="0" smtClean="0">
                <a:solidFill>
                  <a:srgbClr val="FF0000"/>
                </a:solidFill>
              </a:rPr>
              <a:t>duplicazione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smtClean="0">
                <a:solidFill>
                  <a:srgbClr val="003366"/>
                </a:solidFill>
              </a:rPr>
              <a:t>dei dati  territoriali</a:t>
            </a:r>
          </a:p>
          <a:p>
            <a:pPr marL="800100" lvl="2" indent="-342900" eaLnBrk="0" hangingPunct="0">
              <a:buFont typeface="Arial" panose="020B0604020202020204" pitchFamily="34" charset="0"/>
              <a:buChar char="•"/>
            </a:pPr>
            <a:r>
              <a:rPr lang="it-IT" sz="2000" i="1" dirty="0" smtClean="0">
                <a:solidFill>
                  <a:srgbClr val="003366"/>
                </a:solidFill>
              </a:rPr>
              <a:t>Sul tema della </a:t>
            </a:r>
            <a:r>
              <a:rPr lang="it-IT" sz="2400" b="1" i="1" dirty="0" smtClean="0">
                <a:solidFill>
                  <a:srgbClr val="FF0000"/>
                </a:solidFill>
              </a:rPr>
              <a:t>circolazione open source del </a:t>
            </a:r>
            <a:r>
              <a:rPr lang="it-IT" sz="2400" b="1" i="1" dirty="0">
                <a:solidFill>
                  <a:srgbClr val="FF0000"/>
                </a:solidFill>
              </a:rPr>
              <a:t>dato territoriale </a:t>
            </a:r>
            <a:r>
              <a:rPr lang="it-IT" sz="2000" i="1" dirty="0" smtClean="0">
                <a:solidFill>
                  <a:srgbClr val="003366"/>
                </a:solidFill>
              </a:rPr>
              <a:t>tra tutti i livelli della P.A</a:t>
            </a:r>
            <a:r>
              <a:rPr lang="it-IT" sz="2000" i="1" dirty="0">
                <a:solidFill>
                  <a:srgbClr val="003366"/>
                </a:solidFill>
              </a:rPr>
              <a:t>. </a:t>
            </a:r>
            <a:r>
              <a:rPr lang="it-IT" sz="2000" i="1" dirty="0" smtClean="0">
                <a:solidFill>
                  <a:srgbClr val="003366"/>
                </a:solidFill>
              </a:rPr>
              <a:t>(Cooperazione Applicativa, WMS, WFS WCS)</a:t>
            </a:r>
            <a:endParaRPr lang="it-IT" dirty="0" smtClean="0">
              <a:solidFill>
                <a:srgbClr val="003366"/>
              </a:solidFill>
              <a:latin typeface="Arial" charset="0"/>
            </a:endParaRPr>
          </a:p>
          <a:p>
            <a:pPr marL="968375" indent="-609600" algn="just" eaLnBrk="0" hangingPunct="0">
              <a:spcBef>
                <a:spcPts val="600"/>
              </a:spcBef>
              <a:buFont typeface="Wingdings" pitchFamily="2" charset="2"/>
              <a:buChar char="ü"/>
            </a:pPr>
            <a:endParaRPr lang="it-IT" dirty="0">
              <a:solidFill>
                <a:srgbClr val="003366"/>
              </a:solidFill>
              <a:latin typeface="Arial" charset="0"/>
            </a:endParaRPr>
          </a:p>
          <a:p>
            <a:pPr marL="968375" indent="-609600" algn="ctr" eaLnBrk="0" hangingPunct="0">
              <a:spcBef>
                <a:spcPct val="20000"/>
              </a:spcBef>
              <a:buFont typeface="Wingdings" pitchFamily="2" charset="2"/>
              <a:buChar char="ü"/>
            </a:pPr>
            <a:endParaRPr lang="it-IT" sz="1800" dirty="0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58002" y="611198"/>
            <a:ext cx="11930743" cy="1077218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</a:t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QUADRO ORGANIZZATIVO PER IL SUCCESSO DELLE </a:t>
            </a:r>
            <a:r>
              <a:rPr lang="it-IT" sz="4000" b="1" i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SDI</a:t>
            </a:r>
            <a:endParaRPr lang="it-IT" sz="2400" b="1" i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21" y="1499382"/>
            <a:ext cx="8296507" cy="49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61257" y="588728"/>
            <a:ext cx="11930743" cy="830997"/>
          </a:xfrm>
          <a:prstGeom prst="rect">
            <a:avLst/>
          </a:prstGeom>
          <a:noFill/>
        </p:spPr>
        <p:txBody>
          <a:bodyPr wrap="square" lIns="91440" tIns="45720" rIns="504000" bIns="45720">
            <a:spAutoFit/>
          </a:bodyPr>
          <a:lstStyle/>
          <a:p>
            <a:pPr algn="ctr"/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percorso delle Regioni dalla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Rappresentazione </a:t>
            </a:r>
            <a:r>
              <a:rPr lang="it-IT" sz="2400" b="1" kern="8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Territorio alla Agenda </a:t>
            </a:r>
            <a:r>
              <a:rPr lang="it-IT" sz="2400" b="1" kern="8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FE040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Digitale: IL MODELLO DI FEDERAZIONE</a:t>
            </a:r>
            <a:endParaRPr lang="it-IT" sz="2400" b="1" kern="800" dirty="0">
              <a:ln w="9525">
                <a:solidFill>
                  <a:srgbClr val="0070C0"/>
                </a:solidFill>
                <a:prstDash val="solid"/>
              </a:ln>
              <a:solidFill>
                <a:srgbClr val="FE040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7" y="1422439"/>
            <a:ext cx="9324870" cy="52990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923" y="5792737"/>
            <a:ext cx="742441" cy="47743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628" y="3183121"/>
            <a:ext cx="742441" cy="4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8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28/04/2015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Attuare e misurare l'agenda digitale: le strategie per il territorio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5142F-ACF8-42CC-9276-516E360F0AB3}" type="slidenum">
              <a:rPr lang="it-IT" smtClean="0"/>
              <a:t>9</a:t>
            </a:fld>
            <a:endParaRPr lang="it-IT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02541" y="1642889"/>
            <a:ext cx="8497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Elementi problematici: </a:t>
            </a:r>
            <a:endParaRPr lang="it-IT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507253" y="2274237"/>
            <a:ext cx="8893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8775" lvl="1" indent="-358775" eaLnBrk="0" hangingPunct="0">
              <a:buFont typeface="Wingdings" pitchFamily="2" charset="2"/>
              <a:buChar char="ü"/>
            </a:pP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la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presenza di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2800" b="1" i="1" dirty="0">
                <a:solidFill>
                  <a:srgbClr val="0070C0"/>
                </a:solidFill>
                <a:cs typeface="Times New Roman" pitchFamily="18" charset="0"/>
              </a:rPr>
              <a:t>soggetti cartografici</a:t>
            </a:r>
            <a:r>
              <a:rPr lang="it-IT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che pensano ancora alla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costruzione di un unico </a:t>
            </a:r>
            <a:r>
              <a:rPr lang="it-IT" sz="2800" b="1" i="1" dirty="0">
                <a:solidFill>
                  <a:srgbClr val="0070C0"/>
                </a:solidFill>
                <a:cs typeface="Times New Roman" pitchFamily="18" charset="0"/>
              </a:rPr>
              <a:t>repository</a:t>
            </a:r>
            <a:r>
              <a:rPr lang="it-IT" sz="28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it-IT" sz="2800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nazi</a:t>
            </a:r>
            <a:r>
              <a:rPr lang="it-IT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onale</a:t>
            </a:r>
            <a:r>
              <a:rPr lang="it-IT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507253" y="3414712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lvl="1" indent="-358775" eaLnBrk="0" hangingPunct="0">
              <a:buFont typeface="Wingdings" pitchFamily="2" charset="2"/>
              <a:buChar char="ü"/>
            </a:pP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la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presenza di </a:t>
            </a:r>
            <a:r>
              <a:rPr lang="it-IT" sz="2800" b="1" i="1" dirty="0">
                <a:solidFill>
                  <a:srgbClr val="0070C0"/>
                </a:solidFill>
                <a:cs typeface="Times New Roman" pitchFamily="18" charset="0"/>
              </a:rPr>
              <a:t>freni alla circolazione gratuita del dato </a:t>
            </a:r>
            <a:r>
              <a:rPr lang="it-IT" sz="2800" b="1" i="1" dirty="0" smtClean="0">
                <a:solidFill>
                  <a:srgbClr val="0070C0"/>
                </a:solidFill>
                <a:cs typeface="Times New Roman" pitchFamily="18" charset="0"/>
              </a:rPr>
              <a:t>geografico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tra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i vari livelli della P.A. </a:t>
            </a: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it-IT" sz="2800" i="1" dirty="0" smtClean="0">
                <a:solidFill>
                  <a:srgbClr val="0070C0"/>
                </a:solidFill>
                <a:cs typeface="Times New Roman" pitchFamily="18" charset="0"/>
              </a:rPr>
              <a:t>(freni alla circolazione del dato geografico, </a:t>
            </a:r>
            <a:r>
              <a:rPr lang="it-IT" sz="2800" i="1" dirty="0">
                <a:solidFill>
                  <a:srgbClr val="0070C0"/>
                </a:solidFill>
                <a:cs typeface="Times New Roman" pitchFamily="18" charset="0"/>
              </a:rPr>
              <a:t>diritti di </a:t>
            </a:r>
            <a:r>
              <a:rPr lang="it-IT" sz="2800" i="1" dirty="0" smtClean="0">
                <a:solidFill>
                  <a:srgbClr val="0070C0"/>
                </a:solidFill>
                <a:cs typeface="Times New Roman" pitchFamily="18" charset="0"/>
              </a:rPr>
              <a:t> visura, ecc</a:t>
            </a:r>
            <a:r>
              <a:rPr lang="it-IT" sz="2800" i="1" dirty="0">
                <a:solidFill>
                  <a:srgbClr val="0070C0"/>
                </a:solidFill>
                <a:cs typeface="Times New Roman" pitchFamily="18" charset="0"/>
              </a:rPr>
              <a:t>.)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;</a:t>
            </a:r>
            <a:endParaRPr lang="it-IT" sz="2800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507253" y="4974267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lvl="1" indent="-358775" eaLnBrk="0" hangingPunct="0">
              <a:buFont typeface="Wingdings" pitchFamily="2" charset="2"/>
              <a:buChar char="ü"/>
            </a:pP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scarsa 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attenzione alla</a:t>
            </a:r>
            <a:r>
              <a:rPr lang="it-IT" sz="1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it-IT" sz="2800" b="1" i="1" dirty="0">
                <a:solidFill>
                  <a:srgbClr val="0070C0"/>
                </a:solidFill>
                <a:cs typeface="Times New Roman" pitchFamily="18" charset="0"/>
              </a:rPr>
              <a:t>“qualità” </a:t>
            </a:r>
            <a:r>
              <a:rPr lang="it-IT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del </a:t>
            </a:r>
            <a:r>
              <a:rPr lang="it-IT" sz="2800" b="1" dirty="0">
                <a:solidFill>
                  <a:srgbClr val="0070C0"/>
                </a:solidFill>
                <a:cs typeface="Times New Roman" pitchFamily="18" charset="0"/>
              </a:rPr>
              <a:t>“</a:t>
            </a:r>
            <a:r>
              <a:rPr lang="it-IT" sz="2800" b="1" i="1" dirty="0">
                <a:solidFill>
                  <a:srgbClr val="0070C0"/>
                </a:solidFill>
                <a:cs typeface="Times New Roman" pitchFamily="18" charset="0"/>
              </a:rPr>
              <a:t>dato geografico” </a:t>
            </a:r>
            <a:r>
              <a:rPr lang="it-IT" sz="2800" i="1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it-IT" sz="2800" i="1" dirty="0">
                <a:solidFill>
                  <a:srgbClr val="0070C0"/>
                </a:solidFill>
                <a:cs typeface="Times New Roman" pitchFamily="18" charset="0"/>
              </a:rPr>
            </a:br>
            <a:r>
              <a:rPr lang="it-IT" sz="2800" dirty="0" smtClean="0">
                <a:solidFill>
                  <a:srgbClr val="0070C0"/>
                </a:solidFill>
                <a:cs typeface="Times New Roman" pitchFamily="18" charset="0"/>
              </a:rPr>
              <a:t>da </a:t>
            </a:r>
            <a:r>
              <a:rPr lang="it-IT" sz="2800" dirty="0">
                <a:solidFill>
                  <a:srgbClr val="0070C0"/>
                </a:solidFill>
                <a:cs typeface="Times New Roman" pitchFamily="18" charset="0"/>
              </a:rPr>
              <a:t>parte dei soggetti pubblici </a:t>
            </a:r>
            <a:r>
              <a:rPr lang="it-IT" sz="2400" dirty="0">
                <a:solidFill>
                  <a:srgbClr val="0070C0"/>
                </a:solidFill>
                <a:cs typeface="Times New Roman" pitchFamily="18" charset="0"/>
              </a:rPr>
              <a:t>(con esclusione degli </a:t>
            </a:r>
            <a:r>
              <a:rPr lang="it-IT" sz="2400" dirty="0" smtClean="0">
                <a:solidFill>
                  <a:srgbClr val="0070C0"/>
                </a:solidFill>
                <a:cs typeface="Times New Roman" pitchFamily="18" charset="0"/>
              </a:rPr>
              <a:t>Organi </a:t>
            </a:r>
            <a:r>
              <a:rPr lang="it-IT" sz="2400" dirty="0">
                <a:solidFill>
                  <a:srgbClr val="0070C0"/>
                </a:solidFill>
                <a:cs typeface="Times New Roman" pitchFamily="18" charset="0"/>
              </a:rPr>
              <a:t>Cartografici Ufficiale sia di Stato che Regionali).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852149" y="765220"/>
            <a:ext cx="85482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Quadro Nazionale</a:t>
            </a:r>
            <a:endParaRPr lang="it-IT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430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795</Words>
  <Application>Microsoft Office PowerPoint</Application>
  <PresentationFormat>Widescreen</PresentationFormat>
  <Paragraphs>130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31" baseType="lpstr">
      <vt:lpstr>Arial Unicode MS</vt:lpstr>
      <vt:lpstr>ＭＳ Ｐゴシック</vt:lpstr>
      <vt:lpstr>Arial</vt:lpstr>
      <vt:lpstr>Calibri</vt:lpstr>
      <vt:lpstr>Calibri Light</vt:lpstr>
      <vt:lpstr>Futura Lt BT</vt:lpstr>
      <vt:lpstr>Futura Md BT</vt:lpstr>
      <vt:lpstr>Microsoft Sans Serif</vt:lpstr>
      <vt:lpstr>Optima</vt:lpstr>
      <vt:lpstr>Times New Roman</vt:lpstr>
      <vt:lpstr>Univers</vt:lpstr>
      <vt:lpstr>verdana</vt:lpstr>
      <vt:lpstr>verdana</vt:lpstr>
      <vt:lpstr>Wingdings</vt:lpstr>
      <vt:lpstr>Tema di Office</vt:lpstr>
      <vt:lpstr>Immagine bitmap</vt:lpstr>
      <vt:lpstr>Attuare l'agenda digitale: le strategie per il Territorio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Cisis LicenzeOfficeHB2013</dc:creator>
  <cp:lastModifiedBy>Domenico Longhi</cp:lastModifiedBy>
  <cp:revision>54</cp:revision>
  <dcterms:created xsi:type="dcterms:W3CDTF">2015-04-22T12:48:41Z</dcterms:created>
  <dcterms:modified xsi:type="dcterms:W3CDTF">2015-04-28T07:44:29Z</dcterms:modified>
</cp:coreProperties>
</file>